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84" r:id="rId2"/>
    <p:sldMasterId id="2147483696" r:id="rId3"/>
  </p:sldMasterIdLst>
  <p:notesMasterIdLst>
    <p:notesMasterId r:id="rId21"/>
  </p:notesMasterIdLst>
  <p:sldIdLst>
    <p:sldId id="282" r:id="rId4"/>
    <p:sldId id="284" r:id="rId5"/>
    <p:sldId id="265" r:id="rId6"/>
    <p:sldId id="262" r:id="rId7"/>
    <p:sldId id="261" r:id="rId8"/>
    <p:sldId id="263" r:id="rId9"/>
    <p:sldId id="264" r:id="rId10"/>
    <p:sldId id="270" r:id="rId11"/>
    <p:sldId id="278" r:id="rId12"/>
    <p:sldId id="279" r:id="rId13"/>
    <p:sldId id="280" r:id="rId14"/>
    <p:sldId id="281" r:id="rId15"/>
    <p:sldId id="272" r:id="rId16"/>
    <p:sldId id="268" r:id="rId17"/>
    <p:sldId id="269" r:id="rId18"/>
    <p:sldId id="266" r:id="rId19"/>
    <p:sldId id="276" r:id="rId20"/>
  </p:sldIdLst>
  <p:sldSz cx="9144000" cy="6858000" type="screen4x3"/>
  <p:notesSz cx="6858000" cy="9144000"/>
  <p:embeddedFontLst>
    <p:embeddedFont>
      <p:font typeface="Book Antiqua" panose="02040602050305030304" pitchFamily="18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Wingdings 2" panose="05020102010507070707" pitchFamily="18" charset="2"/>
      <p:regular r:id="rId30"/>
    </p:embeddedFont>
    <p:embeddedFont>
      <p:font typeface="NikoshBAN" panose="02000000000000000000" pitchFamily="2" charset="0"/>
      <p:regular r:id="rId31"/>
    </p:embeddedFont>
    <p:embeddedFont>
      <p:font typeface="Cambria Math" panose="02040503050406030204" pitchFamily="18" charset="0"/>
      <p:regular r:id="rId32"/>
    </p:embeddedFont>
    <p:embeddedFont>
      <p:font typeface="Georgia" panose="02040502050405020303" pitchFamily="18" charset="0"/>
      <p:regular r:id="rId33"/>
      <p:bold r:id="rId34"/>
      <p:italic r:id="rId35"/>
      <p:boldItalic r:id="rId36"/>
    </p:embeddedFont>
    <p:embeddedFont>
      <p:font typeface="Franklin Gothic Book" panose="020B0503020102020204" pitchFamily="34" charset="0"/>
      <p:regular r:id="rId37"/>
      <p: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45" autoAdjust="0"/>
    <p:restoredTop sz="88530" autoAdjust="0"/>
  </p:normalViewPr>
  <p:slideViewPr>
    <p:cSldViewPr>
      <p:cViewPr varScale="1">
        <p:scale>
          <a:sx n="66" d="100"/>
          <a:sy n="66" d="100"/>
        </p:scale>
        <p:origin x="1512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8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0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912D3F-0F4E-4E7B-9EAE-394A71D8350C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25152A-FC65-4F70-8681-F47F7175D3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078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702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92419"/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92419"/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96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072205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418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31096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702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92419"/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92419"/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96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567229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103" y="1575654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882310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92419"/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53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92419"/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92419"/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62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77030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66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9222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702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741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92419"/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7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92419"/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92419"/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84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431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0823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92419"/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92419"/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92419"/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84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6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6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431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040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0676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702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92419"/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92419"/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47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47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953847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12/3/2024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7169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12/3/2024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4174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12/3/2024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8773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12/3/2024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2283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12/3/2024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7852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12/3/2024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1401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12/3/2024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578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12/3/2024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3293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12/3/2024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357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12/3/2024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5541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12/3/2024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749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46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431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pPr defTabSz="792419"/>
            <a:fld id="{1D8BD707-D9CF-40AE-B4C6-C98DA3205C09}" type="datetimeFigureOut">
              <a:rPr lang="en-US" smtClean="0"/>
              <a:pPr defTabSz="792419"/>
              <a:t>12/3/2024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 defTabSz="792419"/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92419"/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92419"/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220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 defTabSz="792419"/>
            <a:fld id="{B6F15528-21DE-4FAA-801E-634DDDAF4B2B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 defTabSz="792419"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18479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12/3/2024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1033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0.png"/><Relationship Id="rId4" Type="http://schemas.openxmlformats.org/officeDocument/2006/relationships/image" Target="../media/image20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2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ainbo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764633" y="3651266"/>
            <a:ext cx="4400551" cy="1244199"/>
          </a:xfrm>
          <a:prstGeom prst="wedgeRoundRectCallout">
            <a:avLst>
              <a:gd name="adj1" fmla="val -44370"/>
              <a:gd name="adj2" fmla="val -125251"/>
              <a:gd name="adj3" fmla="val 16667"/>
            </a:avLst>
          </a:prstGeom>
          <a:noFill/>
          <a:ln w="101600" cap="sq" cmpd="dbl" algn="ctr">
            <a:solidFill>
              <a:srgbClr val="0000FF"/>
            </a:solidFill>
            <a:prstDash val="solid"/>
            <a:miter lim="800000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914124">
              <a:defRPr/>
            </a:pPr>
            <a:endParaRPr lang="en-US" sz="3000" b="1" kern="0" dirty="0" smtClean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19550" y="3733800"/>
            <a:ext cx="3810000" cy="1092232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914124"/>
            <a:r>
              <a:rPr lang="bn-IN" sz="1400" b="1" dirty="0" smtClean="0">
                <a:ln w="11430"/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1400" b="1" dirty="0">
              <a:ln w="11430"/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0624">
            <a:off x="1086935" y="669747"/>
            <a:ext cx="3948810" cy="31966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71800" y="304800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8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সবাইকে শুভেচ্ছা </a:t>
            </a:r>
            <a:endParaRPr lang="en-US" sz="48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19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/>
      <p:bldP spid="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1752600"/>
            <a:ext cx="853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2400" dirty="0">
                <a:solidFill>
                  <a:srgbClr val="282829"/>
                </a:solidFill>
                <a:latin typeface="-apple-system"/>
              </a:rPr>
              <a:t>যে তাপমাত্রায় নির্দিষ্ট আয়তনের বায়ু, এর মধ্যে উপস্থিত জলীয় বাষ্প দ্বারা সম্পৃক্ত হয়,সেই তাপমাত্রাই হলো </a:t>
            </a:r>
            <a:r>
              <a:rPr lang="bn-IN" sz="2400" b="1" dirty="0">
                <a:solidFill>
                  <a:srgbClr val="282829"/>
                </a:solidFill>
                <a:latin typeface="-apple-system"/>
              </a:rPr>
              <a:t>শিশিরাঙ্ক</a:t>
            </a:r>
            <a:r>
              <a:rPr lang="bn-IN" sz="2400" dirty="0" smtClean="0">
                <a:solidFill>
                  <a:srgbClr val="282829"/>
                </a:solidFill>
                <a:latin typeface="-apple-system"/>
              </a:rPr>
              <a:t>।</a:t>
            </a:r>
            <a:endParaRPr lang="bn-IN" sz="2400" b="0" i="0" dirty="0">
              <a:solidFill>
                <a:srgbClr val="282829"/>
              </a:solidFill>
              <a:effectLst/>
              <a:latin typeface="-apple-system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2583597"/>
            <a:ext cx="8534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2400" dirty="0">
                <a:solidFill>
                  <a:srgbClr val="282829"/>
                </a:solidFill>
                <a:latin typeface="-apple-system"/>
              </a:rPr>
              <a:t>নির্দিষ্ট তাপমাত্রায় নির্দিষ্ট আয়তনের বায়ুর জলীয়বাষ্প ধারণ করার ক্ষমতা সীমাবদ্ধ ৷ তাপমাত্রা বাড়লে ঐ স্থানের জলীয়বাষ্প ধারণ করার ক্ষমতা বেড়ে যায় ৷ কোনো স্থানের তাপমাত্রা কমলে ঐ স্থানের জলীয়বাষ্প ধারণ ক্ষমতা কমে যায় ৷ তাপমাত্রা ক্রমশ কমতে থাকলে নির্দিষ্ট তাপমাত্রায় বায়ুমন্ডল এ স্থানের জলীয়বাষ্প দ্বারাই সম্পৃক্ত হয় ৷ ঐ তাপমাত্রায় বায়ুতে অবস্থিত জলীয়বাষ্প তখন শিশিরে পরিনত হয় ৷ এই তাপমাত্রাই শিশিরাঙ্ক৷ 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11576" y="396634"/>
            <a:ext cx="64732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600" b="1" dirty="0">
                <a:solidFill>
                  <a:srgbClr val="282829"/>
                </a:solidFill>
                <a:latin typeface="-apple-system"/>
              </a:rPr>
              <a:t>শিশিরাংক বলতে কী বোঝায়?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381000" y="1290935"/>
            <a:ext cx="17668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2400" b="1" dirty="0" smtClean="0">
                <a:solidFill>
                  <a:srgbClr val="FF0000"/>
                </a:solidFill>
                <a:latin typeface="-apple-system"/>
              </a:rPr>
              <a:t>শিশিরাংকঃ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68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" y="2438400"/>
            <a:ext cx="8991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n-IN" sz="2400" dirty="0">
                <a:solidFill>
                  <a:srgbClr val="202124"/>
                </a:solidFill>
                <a:latin typeface="arial" panose="020B0604020202020204" pitchFamily="34" charset="0"/>
              </a:rPr>
              <a:t> </a:t>
            </a:r>
            <a:r>
              <a:rPr lang="bn-IN" sz="2400" b="1" dirty="0">
                <a:solidFill>
                  <a:srgbClr val="202124"/>
                </a:solidFill>
                <a:latin typeface="arial" panose="020B0604020202020204" pitchFamily="34" charset="0"/>
              </a:rPr>
              <a:t>আপেক্ষিক</a:t>
            </a:r>
            <a:r>
              <a:rPr lang="bn-IN" sz="2400" dirty="0">
                <a:solidFill>
                  <a:srgbClr val="202124"/>
                </a:solidFill>
                <a:latin typeface="arial" panose="020B0604020202020204" pitchFamily="34" charset="0"/>
              </a:rPr>
              <a:t> আর্দ্রতা হলো নির্দিষ্ট তাপমাত্রায় নির্দিষ্ট পরিমাণ কোনো বায়ুতে বিদ্যমান জলীয় বাষ্পের পরিমাণের এবং একই তাপমাত্রায় একই পরিমাণ বায়ুকে সম্পৃক্ত করতে প্রয়োজনীয় জলীয় বাষ্পের পরিমাণের অনুপাত।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1818739" y="609600"/>
            <a:ext cx="56589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200" dirty="0"/>
              <a:t>আপেক্ষিক আদ্রতা কাকে </a:t>
            </a:r>
            <a:r>
              <a:rPr lang="bn-IN" sz="3200" dirty="0" smtClean="0"/>
              <a:t>বলে ?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152400" y="1976735"/>
            <a:ext cx="28135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2400" dirty="0">
                <a:solidFill>
                  <a:srgbClr val="FF0000"/>
                </a:solidFill>
              </a:rPr>
              <a:t>আপেক্ষিক </a:t>
            </a:r>
            <a:r>
              <a:rPr lang="bn-IN" sz="2400" dirty="0" smtClean="0">
                <a:solidFill>
                  <a:srgbClr val="FF0000"/>
                </a:solidFill>
              </a:rPr>
              <a:t>আদ্রতাঃ </a:t>
            </a:r>
            <a:endParaRPr lang="en-US" sz="1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209800" y="3624782"/>
                <a:ext cx="4648201" cy="908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∴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den>
                      </m:f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100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%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3624782"/>
                <a:ext cx="4648201" cy="90864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742760" y="4881496"/>
                <a:ext cx="3474103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dirty="0" smtClean="0">
                    <a:solidFill>
                      <a:prstClr val="black"/>
                    </a:solidFill>
                  </a:rPr>
                  <a:t>R</a:t>
                </a:r>
                <a:r>
                  <a:rPr lang="en-US" sz="2000" dirty="0" smtClean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bn-IN" sz="2000" dirty="0">
                        <a:solidFill>
                          <a:prstClr val="black"/>
                        </a:solidFill>
                      </a:rPr>
                      <m:t>আপেক্ষিক আদ্রতা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760" y="4881496"/>
                <a:ext cx="3474103" cy="584775"/>
              </a:xfrm>
              <a:prstGeom prst="rect">
                <a:avLst/>
              </a:prstGeom>
              <a:blipFill>
                <a:blip r:embed="rId3"/>
                <a:stretch>
                  <a:fillRect l="-4561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762000" y="5194442"/>
                <a:ext cx="6813734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000" dirty="0">
                    <a:solidFill>
                      <a:prstClr val="black"/>
                    </a:solidFill>
                  </a:rPr>
                  <a:t>f</a:t>
                </a:r>
                <a:r>
                  <a:rPr lang="en-US" sz="2400" dirty="0" smtClean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bn-IN" sz="2000" i="1">
                        <a:latin typeface="Cambria Math" panose="02040503050406030204" pitchFamily="18" charset="0"/>
                      </a:rPr>
                      <m:t>শিশিরাংকে</m:t>
                    </m:r>
                    <m:r>
                      <a:rPr lang="bn-IN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bn-IN" sz="2000" i="1">
                        <a:latin typeface="Cambria Math" panose="02040503050406030204" pitchFamily="18" charset="0"/>
                      </a:rPr>
                      <m:t>সম্পৃক্ত</m:t>
                    </m:r>
                    <m:r>
                      <a:rPr lang="bn-IN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bn-IN" sz="2000" i="1">
                        <a:latin typeface="Cambria Math" panose="02040503050406030204" pitchFamily="18" charset="0"/>
                      </a:rPr>
                      <m:t>জলীয়</m:t>
                    </m:r>
                    <m:r>
                      <a:rPr lang="bn-IN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bn-IN" sz="2000" i="1">
                        <a:latin typeface="Cambria Math" panose="02040503050406030204" pitchFamily="18" charset="0"/>
                      </a:rPr>
                      <m:t>বাস্পের</m:t>
                    </m:r>
                    <m:r>
                      <a:rPr lang="bn-IN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bn-IN" sz="2000" i="1">
                        <a:latin typeface="Cambria Math" panose="02040503050406030204" pitchFamily="18" charset="0"/>
                      </a:rPr>
                      <m:t>চাপ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5194442"/>
                <a:ext cx="6813734" cy="707886"/>
              </a:xfrm>
              <a:prstGeom prst="rect">
                <a:avLst/>
              </a:prstGeom>
              <a:blipFill>
                <a:blip r:embed="rId4"/>
                <a:stretch>
                  <a:fillRect l="-3131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42760" y="5719811"/>
                <a:ext cx="792480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dirty="0" smtClean="0">
                    <a:solidFill>
                      <a:prstClr val="black"/>
                    </a:solidFill>
                  </a:rPr>
                  <a:t>F</a:t>
                </a:r>
                <a:r>
                  <a:rPr lang="en-US" dirty="0" smtClean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bn-IN" sz="2000" i="1">
                        <a:latin typeface="Cambria Math" panose="02040503050406030204" pitchFamily="18" charset="0"/>
                      </a:rPr>
                      <m:t>ঐ</m:t>
                    </m:r>
                    <m:r>
                      <a:rPr lang="bn-IN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bn-IN" sz="2000" i="1">
                        <a:latin typeface="Cambria Math" panose="02040503050406030204" pitchFamily="18" charset="0"/>
                      </a:rPr>
                      <m:t>তাপমাত্রায়</m:t>
                    </m:r>
                    <m:r>
                      <a:rPr lang="bn-IN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bn-IN" sz="2000" i="1">
                        <a:latin typeface="Cambria Math" panose="02040503050406030204" pitchFamily="18" charset="0"/>
                      </a:rPr>
                      <m:t>বায়ূকে</m:t>
                    </m:r>
                    <m:r>
                      <a:rPr lang="bn-IN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bn-IN" sz="2000" i="1">
                        <a:latin typeface="Cambria Math" panose="02040503050406030204" pitchFamily="18" charset="0"/>
                      </a:rPr>
                      <m:t>সম্পৃক্ত</m:t>
                    </m:r>
                    <m:r>
                      <a:rPr lang="bn-IN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bn-IN" sz="2000" i="1">
                        <a:latin typeface="Cambria Math" panose="02040503050406030204" pitchFamily="18" charset="0"/>
                      </a:rPr>
                      <m:t>করতে</m:t>
                    </m:r>
                    <m:r>
                      <a:rPr lang="bn-IN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bn-IN" sz="2000" i="1">
                        <a:latin typeface="Cambria Math" panose="02040503050406030204" pitchFamily="18" charset="0"/>
                      </a:rPr>
                      <m:t>প্রয়োজনীয়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bn-IN" sz="2000" i="1">
                        <a:latin typeface="Cambria Math" panose="02040503050406030204" pitchFamily="18" charset="0"/>
                      </a:rPr>
                      <m:t>জলীয়</m:t>
                    </m:r>
                    <m:r>
                      <a:rPr lang="bn-IN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bn-IN" sz="2000" i="1">
                        <a:latin typeface="Cambria Math" panose="02040503050406030204" pitchFamily="18" charset="0"/>
                      </a:rPr>
                      <m:t>বাস্পের</m:t>
                    </m:r>
                    <m:r>
                      <a:rPr lang="bn-IN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bn-IN" sz="2000" i="1">
                        <a:latin typeface="Cambria Math" panose="02040503050406030204" pitchFamily="18" charset="0"/>
                      </a:rPr>
                      <m:t>চাপ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760" y="5719811"/>
                <a:ext cx="7924800" cy="584775"/>
              </a:xfrm>
              <a:prstGeom prst="rect">
                <a:avLst/>
              </a:prstGeom>
              <a:blipFill>
                <a:blip r:embed="rId5"/>
                <a:stretch>
                  <a:fillRect l="-2000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370939" y="4533429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এখানে</a:t>
            </a:r>
            <a:r>
              <a:rPr lang="en-US" b="1" dirty="0" smtClean="0"/>
              <a:t>,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647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609600"/>
            <a:ext cx="8305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3200" b="1" dirty="0">
                <a:solidFill>
                  <a:srgbClr val="333333"/>
                </a:solidFill>
                <a:latin typeface="Quattrocento"/>
              </a:rPr>
              <a:t>আপেক্ষিক</a:t>
            </a:r>
            <a:r>
              <a:rPr lang="bn-IN" b="1" dirty="0">
                <a:solidFill>
                  <a:srgbClr val="333333"/>
                </a:solidFill>
                <a:latin typeface="Quattrocento"/>
              </a:rPr>
              <a:t> </a:t>
            </a:r>
            <a:r>
              <a:rPr lang="bn-IN" sz="3200" b="1" dirty="0">
                <a:solidFill>
                  <a:srgbClr val="333333"/>
                </a:solidFill>
                <a:latin typeface="Quattrocento"/>
              </a:rPr>
              <a:t>আর্দ্রতা 70% বলতে কী বোঝায়?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152400" y="1905000"/>
            <a:ext cx="8763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2400" dirty="0">
                <a:solidFill>
                  <a:srgbClr val="333333"/>
                </a:solidFill>
                <a:latin typeface="Quattrocento"/>
              </a:rPr>
              <a:t>বায়ুর আপেক্ষিক আর্দ্রতা 70%-এর দ্বারা বোঝা যায় </a:t>
            </a:r>
            <a:r>
              <a:rPr lang="bn-IN" sz="2400" dirty="0" smtClean="0">
                <a:solidFill>
                  <a:srgbClr val="333333"/>
                </a:solidFill>
                <a:latin typeface="Quattrocento"/>
              </a:rPr>
              <a:t>যে, বায়ুর </a:t>
            </a:r>
            <a:r>
              <a:rPr lang="bn-IN" sz="2400" dirty="0">
                <a:solidFill>
                  <a:srgbClr val="333333"/>
                </a:solidFill>
                <a:latin typeface="Quattrocento"/>
              </a:rPr>
              <a:t>তাপমাত্রায় একটি নির্দিষ্ট আয়তনের বায়ুকে সম্পৃক্ত করতে যে পরিমাণ জলীয় বাষ্পের প্রয়োজন তার শতকরা 70 ভাগ জলীয় বাষ্প ঐ বায়ুতে আছে।</a:t>
            </a:r>
            <a:endParaRPr lang="bn-IN" sz="2400" b="0" i="0" dirty="0">
              <a:solidFill>
                <a:srgbClr val="333333"/>
              </a:solidFill>
              <a:effectLst/>
              <a:latin typeface="Quattrocento"/>
            </a:endParaRPr>
          </a:p>
        </p:txBody>
      </p:sp>
    </p:spTree>
    <p:extLst>
      <p:ext uri="{BB962C8B-B14F-4D97-AF65-F5344CB8AC3E}">
        <p14:creationId xmlns:p14="http://schemas.microsoft.com/office/powerpoint/2010/main" val="139648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952750" y="3086100"/>
          <a:ext cx="32385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2" name="Packager Shell Object" showAsIcon="1" r:id="rId3" imgW="3239280" imgH="685800" progId="Package">
                  <p:embed/>
                </p:oleObj>
              </mc:Choice>
              <mc:Fallback>
                <p:oleObj name="Packager Shell Object" showAsIcon="1" r:id="rId3" imgW="3239280" imgH="685800" progId="Pack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2750" y="3086100"/>
                        <a:ext cx="3238500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43000" y="1752600"/>
            <a:ext cx="6934200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এই ভি ডি ও টি লক্ষ্য করঃ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1981200"/>
            <a:ext cx="3733800" cy="3724096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bn-BD" sz="4400" u="sng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কাজঃ</a:t>
            </a:r>
            <a:r>
              <a:rPr lang="en-US" sz="4400" u="sng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0</a:t>
            </a:r>
            <a:r>
              <a:rPr lang="bn-BD" sz="4400" u="sng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১ </a:t>
            </a:r>
            <a:r>
              <a:rPr lang="bn-BD" sz="4400" u="sng" dirty="0" smtClean="0">
                <a:latin typeface="NikoshBAN" pitchFamily="2" charset="0"/>
                <a:cs typeface="NikoshBAN" pitchFamily="2" charset="0"/>
              </a:rPr>
              <a:t>           </a:t>
            </a:r>
          </a:p>
          <a:p>
            <a:endParaRPr lang="bn-BD" sz="3200" dirty="0" smtClean="0">
              <a:latin typeface="NikoshBAN" pitchFamily="2" charset="0"/>
              <a:cs typeface="NikoshBAN" pitchFamily="2" charset="0"/>
            </a:endParaRPr>
          </a:p>
          <a:p>
            <a:pPr algn="just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বেলুনে ফুঁ দিলে আয়তন বাড়ে এবং চাপও বাড়ে। এখানে বয়েলের সূত্র লঙ্ঘিত হয়?</a:t>
            </a:r>
          </a:p>
          <a:p>
            <a:endParaRPr lang="bn-BD" sz="3200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95600" y="685800"/>
            <a:ext cx="3276600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একক কাজ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43400" y="1981200"/>
            <a:ext cx="4495800" cy="464742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BD" sz="4400" u="sng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কাজঃ</a:t>
            </a:r>
            <a:r>
              <a:rPr lang="en-US" sz="4400" u="sng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0</a:t>
            </a:r>
            <a:r>
              <a:rPr lang="bn-BD" sz="4400" u="sng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২</a:t>
            </a:r>
          </a:p>
          <a:p>
            <a:endParaRPr lang="bn-BD" sz="3200" dirty="0" smtClean="0">
              <a:latin typeface="NikoshBAN" pitchFamily="2" charset="0"/>
              <a:cs typeface="NikoshBAN" pitchFamily="2" charset="0"/>
            </a:endParaRPr>
          </a:p>
          <a:p>
            <a:endParaRPr lang="bn-BD" sz="3200" dirty="0" smtClean="0">
              <a:latin typeface="NikoshBAN" pitchFamily="2" charset="0"/>
              <a:cs typeface="NikoshBAN" pitchFamily="2" charset="0"/>
            </a:endParaRPr>
          </a:p>
          <a:p>
            <a:endParaRPr lang="bn-BD" sz="3200" dirty="0" smtClean="0">
              <a:latin typeface="NikoshBAN" pitchFamily="2" charset="0"/>
              <a:cs typeface="NikoshBAN" pitchFamily="2" charset="0"/>
            </a:endParaRPr>
          </a:p>
          <a:p>
            <a:pPr algn="just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উপরের লেখচিত্রের 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X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অক্ষের দিকে চাপ 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P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এবং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Y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অক্ষের  দিকে     নিয়ে      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লেখচিত্র অঙ্কন করতে বলা হলে লেখচিত্রটি  কেমন হবে ব্যাখ্যা কর।</a:t>
            </a:r>
          </a:p>
          <a:p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26" name="Picture 2" descr="C:\Users\User\Desktop\ilora2\GW243H2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 flipH="1" flipV="1">
            <a:off x="6553200" y="2667000"/>
            <a:ext cx="1295400" cy="1349188"/>
          </a:xfrm>
          <a:prstGeom prst="rect">
            <a:avLst/>
          </a:prstGeom>
          <a:noFill/>
        </p:spPr>
      </p:pic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7830456" y="4599212"/>
          <a:ext cx="4572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Equation" r:id="rId4" imgW="177480" imgH="393480" progId="Equation.3">
                  <p:embed/>
                </p:oleObj>
              </mc:Choice>
              <mc:Fallback>
                <p:oleObj name="Equation" r:id="rId4" imgW="177480" imgH="3934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30456" y="4599212"/>
                        <a:ext cx="4572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  <p:bldP spid="8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0" y="762000"/>
            <a:ext cx="4495800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6000" dirty="0" smtClean="0"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2514600"/>
            <a:ext cx="6934200" cy="34163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বয়েলের সূত্রটি বিবৃত কর।</a:t>
            </a:r>
          </a:p>
          <a:p>
            <a:pPr marL="742950" indent="-742950">
              <a:buFont typeface="+mj-lt"/>
              <a:buAutoNum type="arabicPeriod"/>
            </a:pP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বয়েলের সূত্রটি কত খ্রীষ্টাব্দে আবিষ্কৃত হয়?</a:t>
            </a:r>
          </a:p>
          <a:p>
            <a:pPr marL="742950" indent="-742950">
              <a:buFont typeface="+mj-lt"/>
              <a:buAutoNum type="arabicPeriod"/>
            </a:pP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চার্লসের সূত্রটি বিবৃত কর।  </a:t>
            </a:r>
          </a:p>
          <a:p>
            <a:pPr marL="742950" indent="-742950">
              <a:buFont typeface="+mj-lt"/>
              <a:buAutoNum type="arabicPeriod"/>
            </a:pP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আদর্শ গ্যাস কাকে বলে?</a:t>
            </a:r>
          </a:p>
          <a:p>
            <a:pPr marL="742950" indent="-742950">
              <a:buFont typeface="+mj-lt"/>
              <a:buAutoNum type="arabicPeriod"/>
            </a:pP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সর্বনিম্ন কল্পনাযোগ্য তাপমাত্রা কত?</a:t>
            </a:r>
          </a:p>
          <a:p>
            <a:pPr marL="742950" indent="-742950">
              <a:buFont typeface="+mj-lt"/>
              <a:buAutoNum type="arabicPeriod"/>
            </a:pP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3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609600"/>
            <a:ext cx="4114800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000" dirty="0" smtClean="0"/>
              <a:t>বাড়ীর কাজ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2133600"/>
            <a:ext cx="8382000" cy="261610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হ্রদের স্বচ্ছ পানির তলদেশ থেকে বায়ু বুদবুদ পানির উপরিতলে এসে বড় আকার ধারণ করে। পানির উপরিতলে বুদবুদটির আকার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smtClean="0">
                <a:latin typeface="Akaash" pitchFamily="2" charset="0"/>
                <a:cs typeface="Akaash" pitchFamily="2" charset="0"/>
              </a:rPr>
              <a:t>5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গুণ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,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বায়ুমণ্ডলের চাপ ,</a:t>
            </a:r>
            <a:r>
              <a:rPr lang="en-US" sz="3200" dirty="0" smtClean="0">
                <a:latin typeface="Akaash" pitchFamily="2" charset="0"/>
                <a:cs typeface="Akaash" pitchFamily="2" charset="0"/>
              </a:rPr>
              <a:t>10</a:t>
            </a:r>
            <a:r>
              <a:rPr lang="en-US" sz="4000" dirty="0" smtClean="0">
                <a:latin typeface="Akaash" pitchFamily="2" charset="0"/>
                <a:cs typeface="Akaash" pitchFamily="2" charset="0"/>
                <a:sym typeface="Symbol"/>
              </a:rPr>
              <a:t></a:t>
            </a:r>
            <a:r>
              <a:rPr lang="en-US" sz="2800" dirty="0" smtClean="0">
                <a:latin typeface="Akaash" pitchFamily="2" charset="0"/>
                <a:cs typeface="Akaash" pitchFamily="2" charset="0"/>
                <a:sym typeface="Symbol"/>
              </a:rPr>
              <a:t>Nm</a:t>
            </a:r>
            <a:r>
              <a:rPr lang="en-US" sz="2800" dirty="0" smtClean="0">
                <a:latin typeface="NikoshBAN"/>
                <a:cs typeface="NikoshBAN"/>
                <a:sym typeface="Symbol"/>
              </a:rPr>
              <a:t>®± </a:t>
            </a:r>
            <a:r>
              <a:rPr lang="bn-BD" sz="3200" dirty="0" smtClean="0">
                <a:latin typeface="NikoshBAN"/>
                <a:cs typeface="NikoshBAN"/>
                <a:sym typeface="Symbol"/>
              </a:rPr>
              <a:t>এবং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পানির  ঘনত্ব , </a:t>
            </a:r>
            <a:r>
              <a:rPr lang="en-US" sz="2800" dirty="0" smtClean="0">
                <a:latin typeface="NikoshBAN" pitchFamily="2" charset="0"/>
                <a:cs typeface="NikoshBAN" pitchFamily="2" charset="0"/>
                <a:sym typeface="Symbol"/>
              </a:rPr>
              <a:t></a:t>
            </a:r>
            <a:r>
              <a:rPr lang="bn-BD" sz="2800" dirty="0" smtClean="0">
                <a:latin typeface="NikoshBAN" pitchFamily="2" charset="0"/>
                <a:cs typeface="NikoshBAN" pitchFamily="2" charset="0"/>
                <a:sym typeface="Symbol"/>
              </a:rPr>
              <a:t>= </a:t>
            </a:r>
            <a:r>
              <a:rPr lang="en-US" sz="2800" dirty="0" smtClean="0">
                <a:latin typeface="Akaash" pitchFamily="2" charset="0"/>
                <a:cs typeface="Akaash" pitchFamily="2" charset="0"/>
                <a:sym typeface="Symbol"/>
              </a:rPr>
              <a:t>1000 kgm</a:t>
            </a:r>
            <a:r>
              <a:rPr lang="en-US" sz="2800" dirty="0" smtClean="0">
                <a:latin typeface="NikoshBAN"/>
                <a:cs typeface="NikoshBAN"/>
                <a:sym typeface="Symbol"/>
              </a:rPr>
              <a:t>®² </a:t>
            </a:r>
            <a:r>
              <a:rPr lang="bn-BD" sz="2800" dirty="0" smtClean="0">
                <a:latin typeface="NikoshBAN"/>
                <a:cs typeface="NikoshBAN"/>
                <a:sym typeface="Symbol"/>
              </a:rPr>
              <a:t>হ্রদের গভীরতা নির্ণয় কর।    </a:t>
            </a:r>
          </a:p>
          <a:p>
            <a:endParaRPr lang="bn-BD" sz="2800" dirty="0" smtClean="0">
              <a:latin typeface="NikoshBAN"/>
              <a:cs typeface="NikoshBAN"/>
              <a:sym typeface="Symbol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6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457200"/>
            <a:ext cx="6534150" cy="230832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IN" sz="4000" b="1" dirty="0" smtClean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bn-IN" sz="4800" b="1" dirty="0" smtClean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আল্লাহ্‌ আমাদের উপর সহায় হউন</a:t>
            </a:r>
          </a:p>
          <a:p>
            <a:r>
              <a:rPr lang="bn-IN" sz="4800" b="1" dirty="0" smtClean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আজ এ পর্যন্তই</a:t>
            </a:r>
          </a:p>
          <a:p>
            <a:r>
              <a:rPr lang="bn-IN" sz="4800" b="1" dirty="0" smtClean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খোদা হাফেজ।</a:t>
            </a:r>
            <a:endParaRPr lang="en-US" sz="4800" b="1" dirty="0">
              <a:ln w="11430"/>
              <a:solidFill>
                <a:srgbClr val="CC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2533650"/>
            <a:ext cx="6934200" cy="409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51545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3" t="15874" r="18092" b="38670"/>
          <a:stretch/>
        </p:blipFill>
        <p:spPr bwMode="auto">
          <a:xfrm>
            <a:off x="3672352" y="471969"/>
            <a:ext cx="1905480" cy="6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18582"/>
            <a:ext cx="7620000" cy="4953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20936247">
            <a:off x="1621731" y="3145624"/>
            <a:ext cx="4288779" cy="2089162"/>
          </a:xfrm>
          <a:prstGeom prst="rect">
            <a:avLst/>
          </a:prstGeom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44" b="1" kern="0" spc="44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2844" b="1" kern="0" spc="44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মোঃহাবিবুর রহমান </a:t>
            </a:r>
            <a:endParaRPr lang="en-US" sz="2844" b="1" kern="0" spc="44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16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</a:t>
            </a:r>
            <a:r>
              <a:rPr lang="bn-IN" sz="16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ইনস্ট্রাক্টর (পদার্থবিজ্ঞান) </a:t>
            </a:r>
            <a:endParaRPr lang="en-US" sz="2133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IN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টেকনিক্যাল স্কুল ও কলেজ </a:t>
            </a:r>
            <a:endParaRPr lang="bn-BD" sz="2133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</a:t>
            </a:r>
            <a:r>
              <a:rPr lang="en-US" sz="2133" b="1" kern="0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কিশোরগঞ্জ</a:t>
            </a:r>
            <a:r>
              <a:rPr lang="bn-IN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16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।  </a:t>
            </a:r>
            <a:r>
              <a:rPr lang="bn-BD" sz="16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1600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16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</a:t>
            </a:r>
            <a:r>
              <a:rPr lang="en-US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0171</a:t>
            </a:r>
            <a:r>
              <a:rPr lang="bn-IN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৫৩৪২৯৩৪ </a:t>
            </a:r>
            <a:endParaRPr lang="en-US" sz="2133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</a:t>
            </a:r>
            <a:endParaRPr lang="en-US" sz="2133" kern="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53000" y="3326153"/>
            <a:ext cx="2819401" cy="1699568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bn-BD" sz="2844" b="1" spc="44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শ্রেণিঃ</a:t>
            </a:r>
            <a:r>
              <a:rPr lang="en-US" sz="2844" b="1" spc="44" dirty="0" err="1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একাদশ</a:t>
            </a:r>
            <a:r>
              <a:rPr lang="en-US" sz="2844" b="1" spc="44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2844" b="1" spc="44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44" b="1" spc="44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  <a:p>
            <a:pPr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বিষয়ঃ</a:t>
            </a: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পদার্থ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বিজ্ঞান</a:t>
            </a: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-১ </a:t>
            </a:r>
          </a:p>
          <a:p>
            <a:pPr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অধ্যায়ঃ</a:t>
            </a: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১০ </a:t>
            </a:r>
            <a:r>
              <a:rPr lang="bn-IN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en-US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BD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0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সময়ঃ </a:t>
            </a: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৯০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মিনিট  </a:t>
            </a:r>
          </a:p>
          <a:p>
            <a:pPr>
              <a:defRPr/>
            </a:pPr>
            <a:endParaRPr lang="bn-BD" sz="16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" t="3334" r="6146" b="3055"/>
          <a:stretch/>
        </p:blipFill>
        <p:spPr>
          <a:xfrm rot="19940062">
            <a:off x="1934080" y="4493111"/>
            <a:ext cx="481666" cy="8060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9110132" y="5729850"/>
            <a:ext cx="9122638" cy="53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bn-IN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কথা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বলা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এদিক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সেদিক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তাকানো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  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283" y="1573554"/>
            <a:ext cx="1524000" cy="17525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পদার্থবিজ্ঞান ১ম পত্র শাহজাহান তপন pdf [Edition 2023] | Physics 1st paper shahjahan  tapan pdf download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5982" r="53877" b="6241"/>
          <a:stretch/>
        </p:blipFill>
        <p:spPr bwMode="auto">
          <a:xfrm>
            <a:off x="5781836" y="1791311"/>
            <a:ext cx="1130404" cy="148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318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0">
        <p15:prstTrans prst="pageCurlDouble" invX="1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lora2\36992-figure-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10065">
            <a:off x="722504" y="1143009"/>
            <a:ext cx="3738266" cy="28383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2" name="Picture 2" descr="C:\Users\User\Desktop\ilora2\6d5eafb971daf1aee946d5ff997943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200400"/>
            <a:ext cx="3379646" cy="3045655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1447800"/>
            <a:ext cx="8229600" cy="2308324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7200" dirty="0" smtClean="0">
                <a:latin typeface="NikoshBAN" pitchFamily="2" charset="0"/>
                <a:cs typeface="NikoshBAN" pitchFamily="2" charset="0"/>
              </a:rPr>
              <a:t>আদর্শ গ্যাস ও গ্যাসের গতিতত্ত্ব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066800"/>
            <a:ext cx="4800600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6000" dirty="0" smtClean="0">
                <a:latin typeface="NikoshBAN" pitchFamily="2" charset="0"/>
                <a:cs typeface="NikoshBAN" pitchFamily="2" charset="0"/>
              </a:rPr>
              <a:t>শিখন ফল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3581400"/>
            <a:ext cx="7696200" cy="193899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আদর্শ গ্যাস কী লিখতে পারবে</a:t>
            </a:r>
          </a:p>
          <a:p>
            <a:pPr algn="just">
              <a:buFont typeface="Wingdings" pitchFamily="2" charset="2"/>
              <a:buChar char="§"/>
            </a:pP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বয়েলের সূত্র বর্ণনা ও ব্যাখ্যা করতে পারবে</a:t>
            </a:r>
          </a:p>
          <a:p>
            <a:pPr algn="just">
              <a:buFont typeface="Wingdings" pitchFamily="2" charset="2"/>
              <a:buChar char="§"/>
            </a:pP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চার্লসের সূত্র বর্ণনা ও ব্যাখ্যা করতে পারবে</a:t>
            </a:r>
            <a:endParaRPr lang="bn-BD" sz="3200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2667000"/>
            <a:ext cx="457200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এ পাঠ শেষে শিক্ষার্থীরা-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5" grpId="0" build="p" animBg="1"/>
      <p:bldP spid="4" grpId="0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1524000"/>
            <a:ext cx="60960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2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3200" dirty="0" smtClean="0"/>
          </a:p>
          <a:p>
            <a:pPr algn="ctr"/>
            <a:endParaRPr lang="bn-BD" sz="3200" dirty="0" smtClean="0"/>
          </a:p>
          <a:p>
            <a:pPr algn="ctr"/>
            <a:endParaRPr lang="bn-BD" sz="3200" dirty="0" smtClean="0"/>
          </a:p>
          <a:p>
            <a:pPr algn="ctr"/>
            <a:endParaRPr lang="bn-BD" sz="3200" dirty="0" smtClean="0"/>
          </a:p>
          <a:p>
            <a:pPr algn="ctr"/>
            <a:endParaRPr lang="bn-BD" sz="3200" dirty="0" smtClean="0"/>
          </a:p>
          <a:p>
            <a:pPr algn="ctr"/>
            <a:endParaRPr lang="bn-BD" sz="3200" dirty="0" smtClean="0"/>
          </a:p>
          <a:p>
            <a:pPr algn="just"/>
            <a:endParaRPr lang="en-US" sz="800" dirty="0" smtClean="0">
              <a:latin typeface="NikoshBAN" pitchFamily="2" charset="0"/>
              <a:cs typeface="NikoshBAN" pitchFamily="2" charset="0"/>
            </a:endParaRPr>
          </a:p>
          <a:p>
            <a:pPr algn="just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যে গ্যাস বয়েল ও চার্লসের সূত্র মেনে চলে তা হল আদর্শ গ্যাস।</a:t>
            </a:r>
            <a:endParaRPr lang="en-US" sz="4000" dirty="0" smtClean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26" name="Picture 2" descr="C:\Users\User\Desktop\ilora2\gas law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1905000"/>
            <a:ext cx="3056140" cy="2667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95400" y="685800"/>
            <a:ext cx="2514600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আদর্শ গ্যাস</a:t>
            </a:r>
            <a:endParaRPr lang="en-US" sz="3200" dirty="0" smtClean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allAtOnce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609600"/>
            <a:ext cx="800100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bn-BD" sz="32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32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32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32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32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14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তাপমাত্রা স্থির থাকলে ,কোন নির্দিষ্ট ভরের গ্যাসের আয়তন তার চাপের ব্যস্তানুপাতিক।</a:t>
            </a:r>
            <a:endParaRPr lang="en-US" sz="3200" dirty="0" smtClean="0">
              <a:latin typeface="NikoshBAN" pitchFamily="2" charset="0"/>
              <a:cs typeface="NikoshBAN" pitchFamily="2" charset="0"/>
            </a:endParaRPr>
          </a:p>
          <a:p>
            <a:endParaRPr lang="en-US" sz="3200" dirty="0" smtClean="0">
              <a:latin typeface="NikoshBAN" pitchFamily="2" charset="0"/>
              <a:cs typeface="NikoshBAN" pitchFamily="2" charset="0"/>
            </a:endParaRPr>
          </a:p>
          <a:p>
            <a:endParaRPr lang="en-US" sz="32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            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26" name="Picture 2" descr="C:\Users\User\Desktop\ilora2\201486-13151895-583-K2_act-b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948690"/>
            <a:ext cx="2895600" cy="2099310"/>
          </a:xfrm>
          <a:prstGeom prst="rect">
            <a:avLst/>
          </a:prstGeom>
          <a:noFill/>
        </p:spPr>
      </p:pic>
      <p:pic>
        <p:nvPicPr>
          <p:cNvPr id="1033" name="Picture 9" descr="C:\Users\User\Desktop\ilora2\gas-laws-ppt-5-638.jpg"/>
          <p:cNvPicPr>
            <a:picLocks noChangeAspect="1" noChangeArrowheads="1"/>
          </p:cNvPicPr>
          <p:nvPr/>
        </p:nvPicPr>
        <p:blipFill>
          <a:blip r:embed="rId3" cstate="print"/>
          <a:srcRect t="6328" r="6452" b="27232"/>
          <a:stretch>
            <a:fillRect/>
          </a:stretch>
        </p:blipFill>
        <p:spPr bwMode="auto">
          <a:xfrm>
            <a:off x="5105400" y="4267200"/>
            <a:ext cx="2514600" cy="2133600"/>
          </a:xfrm>
          <a:prstGeom prst="rect">
            <a:avLst/>
          </a:prstGeom>
          <a:noFill/>
        </p:spPr>
      </p:pic>
      <p:pic>
        <p:nvPicPr>
          <p:cNvPr id="3" name="Picture 2" descr="C:\Users\User\Desktop\ilora2\F8305AD7-92E8-4AF8-9A00-F4A45CF22C7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447800"/>
            <a:ext cx="2209800" cy="1841499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4724400"/>
            <a:ext cx="30099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04800" y="304800"/>
            <a:ext cx="2514600" cy="70788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বয়েলের সূত্রঃ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0"/>
            <a:ext cx="66294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u="sng" dirty="0" smtClean="0">
              <a:latin typeface="NikoshBAN" pitchFamily="2" charset="0"/>
              <a:cs typeface="NikoshBAN" pitchFamily="2" charset="0"/>
            </a:endParaRPr>
          </a:p>
          <a:p>
            <a:endParaRPr lang="en-US" sz="3200" u="sng" dirty="0" smtClean="0">
              <a:latin typeface="NikoshBAN" pitchFamily="2" charset="0"/>
              <a:cs typeface="NikoshBAN" pitchFamily="2" charset="0"/>
            </a:endParaRPr>
          </a:p>
          <a:p>
            <a:endParaRPr lang="en-US" sz="3200" u="sng" dirty="0" smtClean="0">
              <a:latin typeface="NikoshBAN" pitchFamily="2" charset="0"/>
              <a:cs typeface="NikoshBAN" pitchFamily="2" charset="0"/>
            </a:endParaRPr>
          </a:p>
          <a:p>
            <a:endParaRPr lang="en-US" sz="3200" u="sng" dirty="0" smtClean="0">
              <a:latin typeface="NikoshBAN" pitchFamily="2" charset="0"/>
              <a:cs typeface="NikoshBAN" pitchFamily="2" charset="0"/>
            </a:endParaRPr>
          </a:p>
          <a:p>
            <a:endParaRPr lang="bn-BD" sz="3200" u="sng" dirty="0" smtClean="0">
              <a:latin typeface="NikoshBAN" pitchFamily="2" charset="0"/>
              <a:cs typeface="NikoshBAN" pitchFamily="2" charset="0"/>
            </a:endParaRPr>
          </a:p>
          <a:p>
            <a:endParaRPr lang="bn-BD" sz="3200" dirty="0" smtClean="0">
              <a:latin typeface="NikoshBAN" pitchFamily="2" charset="0"/>
              <a:cs typeface="NikoshBAN" pitchFamily="2" charset="0"/>
            </a:endParaRPr>
          </a:p>
          <a:p>
            <a:endParaRPr lang="bn-BD" sz="32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নির্দিষ্ট চাপে একটি নির্দিষ্ট ভরের কোন গ্যাসের আয়তন তার পরম তাপমাত্রার সমানুপাতিক।</a:t>
            </a:r>
          </a:p>
          <a:p>
            <a:endParaRPr lang="en-US" sz="3200" dirty="0" smtClean="0">
              <a:latin typeface="NikoshBAN" pitchFamily="2" charset="0"/>
              <a:cs typeface="NikoshBAN" pitchFamily="2" charset="0"/>
            </a:endParaRPr>
          </a:p>
          <a:p>
            <a:endParaRPr lang="en-US" sz="3200" dirty="0" smtClean="0">
              <a:latin typeface="NikoshBAN" pitchFamily="2" charset="0"/>
              <a:cs typeface="NikoshBAN" pitchFamily="2" charset="0"/>
            </a:endParaRPr>
          </a:p>
          <a:p>
            <a:endParaRPr lang="en-US" sz="3200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                           </a:t>
            </a:r>
            <a:r>
              <a:rPr lang="en-US" sz="3200" dirty="0" smtClean="0">
                <a:latin typeface="NikoshBAN" pitchFamily="2" charset="0"/>
                <a:cs typeface="NikoshBAN" pitchFamily="2" charset="0"/>
                <a:sym typeface="Symbol"/>
              </a:rPr>
              <a:t>           </a:t>
            </a:r>
          </a:p>
          <a:p>
            <a:endParaRPr lang="en-US" sz="3200" dirty="0" smtClean="0">
              <a:latin typeface="NikoshBAN" pitchFamily="2" charset="0"/>
              <a:cs typeface="NikoshBAN" pitchFamily="2" charset="0"/>
              <a:sym typeface="Symbol"/>
            </a:endParaRPr>
          </a:p>
          <a:p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26" name="Picture 2" descr="C:\Users\User\Desktop\ilora2\V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1371600"/>
            <a:ext cx="2057400" cy="1845071"/>
          </a:xfrm>
          <a:prstGeom prst="rect">
            <a:avLst/>
          </a:prstGeom>
          <a:noFill/>
        </p:spPr>
      </p:pic>
      <p:pic>
        <p:nvPicPr>
          <p:cNvPr id="3" name="Picture 2" descr="C:\Users\User\Desktop\ilora2\charles la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5105400"/>
            <a:ext cx="1524000" cy="1371600"/>
          </a:xfrm>
          <a:prstGeom prst="rect">
            <a:avLst/>
          </a:prstGeom>
          <a:noFill/>
        </p:spPr>
      </p:pic>
      <p:pic>
        <p:nvPicPr>
          <p:cNvPr id="5" name="Picture 2" descr="C:\Users\User\Desktop\ilora2\CG11C5_00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4648200"/>
            <a:ext cx="1987826" cy="1904998"/>
          </a:xfrm>
          <a:prstGeom prst="rect">
            <a:avLst/>
          </a:prstGeom>
          <a:noFill/>
        </p:spPr>
      </p:pic>
      <p:pic>
        <p:nvPicPr>
          <p:cNvPr id="4" name="Picture 2" descr="C:\Users\User\Desktop\ilora2\image_thumb3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1219200"/>
            <a:ext cx="1981200" cy="19812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676400" y="4419600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NikoshBAN" pitchFamily="2" charset="0"/>
                <a:cs typeface="NikoshBAN" pitchFamily="2" charset="0"/>
              </a:rPr>
              <a:t>V</a:t>
            </a:r>
            <a:r>
              <a:rPr lang="en-US" sz="3200" dirty="0" smtClean="0">
                <a:latin typeface="NikoshBAN" pitchFamily="2" charset="0"/>
                <a:cs typeface="NikoshBAN" pitchFamily="2" charset="0"/>
                <a:sym typeface="Symbol"/>
              </a:rPr>
              <a:t>T 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533400" y="54864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dirty="0" smtClean="0"/>
              <a:t>বা,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304800"/>
            <a:ext cx="22860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চার্লসের সূত্রঃ</a:t>
            </a:r>
            <a:endParaRPr lang="en-US" sz="3600" dirty="0" smtClean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8200" y="533400"/>
            <a:ext cx="73885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bn-IN" sz="2800" b="1" dirty="0">
                <a:solidFill>
                  <a:srgbClr val="171717"/>
                </a:solidFill>
                <a:latin typeface="SolaimanLipi"/>
              </a:rPr>
              <a:t>গ্যাসের গতিতত্ত্বের স্বীকার্যসমূহ </a:t>
            </a:r>
            <a:r>
              <a:rPr lang="bn-IN" sz="2800" b="1" dirty="0" smtClean="0">
                <a:solidFill>
                  <a:srgbClr val="171717"/>
                </a:solidFill>
                <a:latin typeface="SolaimanLipi"/>
              </a:rPr>
              <a:t>ব্যাখ্যা</a:t>
            </a:r>
            <a:r>
              <a:rPr lang="en-US" sz="2800" b="1" dirty="0" smtClean="0">
                <a:solidFill>
                  <a:srgbClr val="171717"/>
                </a:solidFill>
                <a:latin typeface="SolaimanLipi"/>
              </a:rPr>
              <a:t> </a:t>
            </a:r>
            <a:r>
              <a:rPr lang="en-US" sz="2800" b="1" dirty="0" err="1" smtClean="0">
                <a:solidFill>
                  <a:srgbClr val="171717"/>
                </a:solidFill>
                <a:latin typeface="SolaimanLipi"/>
              </a:rPr>
              <a:t>কর</a:t>
            </a:r>
            <a:r>
              <a:rPr lang="en-US" sz="2800" b="1" dirty="0" smtClean="0">
                <a:solidFill>
                  <a:srgbClr val="171717"/>
                </a:solidFill>
                <a:latin typeface="SolaimanLipi"/>
              </a:rPr>
              <a:t>। </a:t>
            </a:r>
            <a:endParaRPr lang="bn-IN" sz="2800" b="1" dirty="0">
              <a:solidFill>
                <a:srgbClr val="171717"/>
              </a:solidFill>
              <a:latin typeface="SolaimanLip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8008" y="1219200"/>
            <a:ext cx="49920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2000" b="1" dirty="0">
                <a:solidFill>
                  <a:srgbClr val="333333"/>
                </a:solidFill>
                <a:latin typeface="SolaimanLipi"/>
              </a:rPr>
              <a:t>গ্যাসের গতিতত্ত্বের স্বীকার্য সমূহ নিম্নরুপ-</a:t>
            </a:r>
            <a:endParaRPr lang="en-US" sz="2000" b="1" dirty="0"/>
          </a:p>
        </p:txBody>
      </p:sp>
      <p:sp>
        <p:nvSpPr>
          <p:cNvPr id="5" name="Rectangle 4"/>
          <p:cNvSpPr/>
          <p:nvPr/>
        </p:nvSpPr>
        <p:spPr>
          <a:xfrm>
            <a:off x="121422" y="1702951"/>
            <a:ext cx="88221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2000" b="1" dirty="0">
                <a:solidFill>
                  <a:srgbClr val="FF0000"/>
                </a:solidFill>
                <a:latin typeface="SolaimanLipi"/>
              </a:rPr>
              <a:t>১) গ্যাসের গঠন :</a:t>
            </a:r>
            <a:r>
              <a:rPr lang="bn-IN" sz="2000" dirty="0">
                <a:solidFill>
                  <a:srgbClr val="333333"/>
                </a:solidFill>
                <a:latin typeface="SolaimanLipi"/>
              </a:rPr>
              <a:t> যে কোন গ্যাস অসংখ্য ক্ষুদ্র কণিকা যেমন পরমাণু অথবা অনুর সমন্বয়ে গঠিত। এসব খুব দ্রুতগতিতে সরল রৈখিক পথে ইতস্তত সব দিকে ছোটা ছুটি করে।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121422" y="2724367"/>
            <a:ext cx="88221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2000" b="1" dirty="0">
                <a:solidFill>
                  <a:srgbClr val="FF0000"/>
                </a:solidFill>
                <a:latin typeface="SolaimanLipi"/>
              </a:rPr>
              <a:t>২) গ্যাস অনু সমূহের আয়তন :</a:t>
            </a:r>
            <a:r>
              <a:rPr lang="bn-IN" sz="2000" dirty="0">
                <a:solidFill>
                  <a:srgbClr val="333333"/>
                </a:solidFill>
                <a:latin typeface="SolaimanLipi"/>
              </a:rPr>
              <a:t> গ্যাসের অনুগুলির মোট আয়তন গ্যাস পাত্রটার আয়তনের তুলনায় নগণ্য। গ্যাসের মোট আয়তন এর অধিকাংশ স্থানই খালি।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121422" y="3432253"/>
            <a:ext cx="88221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dirty="0">
                <a:solidFill>
                  <a:srgbClr val="FF0000"/>
                </a:solidFill>
                <a:latin typeface="SolaimanLipi"/>
              </a:rPr>
              <a:t>৩) </a:t>
            </a:r>
            <a:r>
              <a:rPr lang="bn-IN" b="1" dirty="0">
                <a:solidFill>
                  <a:srgbClr val="FF0000"/>
                </a:solidFill>
                <a:latin typeface="SolaimanLipi"/>
              </a:rPr>
              <a:t>গ্যাস অনুগুলির মধ্যে আকর্ষণ বিকর্ষণ :</a:t>
            </a:r>
            <a:r>
              <a:rPr lang="bn-IN" dirty="0">
                <a:solidFill>
                  <a:srgbClr val="333333"/>
                </a:solidFill>
                <a:latin typeface="SolaimanLipi"/>
              </a:rPr>
              <a:t> গ্যাসের অনুগুলির মধ্যে আকর্ষণ বিকর্ষণ নেই। তারা পরস্পর মুক্ত-স্বাধীন।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21422" y="4078584"/>
            <a:ext cx="88221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2000" b="1" dirty="0">
                <a:solidFill>
                  <a:srgbClr val="FF0000"/>
                </a:solidFill>
                <a:latin typeface="SolaimanLipi"/>
              </a:rPr>
              <a:t>৪) গ্যাসের চাপ :</a:t>
            </a:r>
            <a:r>
              <a:rPr lang="bn-IN" sz="2000" b="1" dirty="0">
                <a:solidFill>
                  <a:srgbClr val="333333"/>
                </a:solidFill>
                <a:latin typeface="SolaimanLipi"/>
              </a:rPr>
              <a:t> </a:t>
            </a:r>
            <a:r>
              <a:rPr lang="bn-IN" sz="2000" dirty="0">
                <a:solidFill>
                  <a:srgbClr val="333333"/>
                </a:solidFill>
                <a:latin typeface="SolaimanLipi"/>
              </a:rPr>
              <a:t>অবিরাম স্থিতিস্থাপক সংঘর্ষের মাধ্যমে গ্যাসধারের দেয়ালে প্রতি একক ক্ষেত্রফলের উপর প্রযুক্ত বল কে গ্যাসের চাপ বলে।</a:t>
            </a: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121422" y="4786470"/>
            <a:ext cx="88221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2000" b="1" dirty="0">
                <a:solidFill>
                  <a:srgbClr val="FF0000"/>
                </a:solidFill>
                <a:latin typeface="SolaimanLipi"/>
              </a:rPr>
              <a:t>৫) আন্তঃআণবিক সংঘর্ষ ও প্রকৃতি :</a:t>
            </a:r>
            <a:r>
              <a:rPr lang="bn-IN" sz="2000" b="1" dirty="0">
                <a:solidFill>
                  <a:srgbClr val="333333"/>
                </a:solidFill>
                <a:latin typeface="SolaimanLipi"/>
              </a:rPr>
              <a:t> </a:t>
            </a:r>
            <a:r>
              <a:rPr lang="bn-IN" sz="2000" dirty="0">
                <a:solidFill>
                  <a:srgbClr val="333333"/>
                </a:solidFill>
                <a:latin typeface="SolaimanLipi"/>
              </a:rPr>
              <a:t>গ্যাসের অনুগুলির মধ্যে পরস্পরের সাথে বা </a:t>
            </a:r>
            <a:r>
              <a:rPr lang="en-US" sz="2000" dirty="0" err="1" smtClean="0">
                <a:solidFill>
                  <a:srgbClr val="333333"/>
                </a:solidFill>
                <a:latin typeface="SolaimanLipi"/>
              </a:rPr>
              <a:t>পাত্রের</a:t>
            </a:r>
            <a:r>
              <a:rPr lang="bn-IN" sz="2000" dirty="0" smtClean="0">
                <a:solidFill>
                  <a:srgbClr val="333333"/>
                </a:solidFill>
                <a:latin typeface="SolaimanLipi"/>
              </a:rPr>
              <a:t> </a:t>
            </a:r>
            <a:r>
              <a:rPr lang="bn-IN" sz="2000" dirty="0">
                <a:solidFill>
                  <a:srgbClr val="333333"/>
                </a:solidFill>
                <a:latin typeface="SolaimanLipi"/>
              </a:rPr>
              <a:t>দেয়ালের সাথে সংঘর্ষ ঘটে, তখন সম্পূর্ণ স্থিতিস্থাপক হয়। তাদের গতিশক্তি অভ্যন্তরীণ বা অন্য শক্তিতে রূপান্তরিত হয় না। নির্দিষ্ট তাপমাত্রায় গ্যাসের অনুগুলির গতিশক্তি স্থির থাকে।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0787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11" grpId="0"/>
      <p:bldP spid="12" grpId="0"/>
    </p:bld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812</TotalTime>
  <Words>472</Words>
  <Application>Microsoft Office PowerPoint</Application>
  <PresentationFormat>On-screen Show (4:3)</PresentationFormat>
  <Paragraphs>97</Paragraphs>
  <Slides>17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8" baseType="lpstr">
      <vt:lpstr>Akaash</vt:lpstr>
      <vt:lpstr>SolaimanLipi</vt:lpstr>
      <vt:lpstr>Book Antiqua</vt:lpstr>
      <vt:lpstr>Calibri</vt:lpstr>
      <vt:lpstr>Wingdings 2</vt:lpstr>
      <vt:lpstr>Wingdings</vt:lpstr>
      <vt:lpstr>-apple-system</vt:lpstr>
      <vt:lpstr>NikoshBAN</vt:lpstr>
      <vt:lpstr>Arial</vt:lpstr>
      <vt:lpstr>Arial</vt:lpstr>
      <vt:lpstr>Cambria Math</vt:lpstr>
      <vt:lpstr>Georgia</vt:lpstr>
      <vt:lpstr>Vrinda</vt:lpstr>
      <vt:lpstr>Symbol</vt:lpstr>
      <vt:lpstr>Franklin Gothic Book</vt:lpstr>
      <vt:lpstr>Quattrocento</vt:lpstr>
      <vt:lpstr>Office Theme</vt:lpstr>
      <vt:lpstr>Civic</vt:lpstr>
      <vt:lpstr>Technic</vt:lpstr>
      <vt:lpstr>Packager Shell Object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Joyee</dc:creator>
  <cp:lastModifiedBy>user</cp:lastModifiedBy>
  <cp:revision>302</cp:revision>
  <dcterms:created xsi:type="dcterms:W3CDTF">2006-08-16T00:00:00Z</dcterms:created>
  <dcterms:modified xsi:type="dcterms:W3CDTF">2024-12-03T16:02:45Z</dcterms:modified>
</cp:coreProperties>
</file>